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3256-9421-491D-92E6-EFA4124832EE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DE28-EBC3-4559-A974-369EDEA089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3256-9421-491D-92E6-EFA4124832EE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DE28-EBC3-4559-A974-369EDEA089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3256-9421-491D-92E6-EFA4124832EE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DE28-EBC3-4559-A974-369EDEA089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3256-9421-491D-92E6-EFA4124832EE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DE28-EBC3-4559-A974-369EDEA089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3256-9421-491D-92E6-EFA4124832EE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DE28-EBC3-4559-A974-369EDEA089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3256-9421-491D-92E6-EFA4124832EE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DE28-EBC3-4559-A974-369EDEA089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3256-9421-491D-92E6-EFA4124832EE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DE28-EBC3-4559-A974-369EDEA089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3256-9421-491D-92E6-EFA4124832EE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DE28-EBC3-4559-A974-369EDEA089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3256-9421-491D-92E6-EFA4124832EE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DE28-EBC3-4559-A974-369EDEA089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3256-9421-491D-92E6-EFA4124832EE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DE28-EBC3-4559-A974-369EDEA089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3256-9421-491D-92E6-EFA4124832EE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DE28-EBC3-4559-A974-369EDEA089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03256-9421-491D-92E6-EFA4124832EE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0DE28-EBC3-4559-A974-369EDEA0894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lecito.org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CM_certificazione_comp_primo_ciclo0001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Linee%20guida%20certificaz.do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SCHEDA%20PRIMO%20CICLO%20certificazione%20competenze%202-11-14.doc" TargetMode="External"/><Relationship Id="rId2" Type="http://schemas.openxmlformats.org/officeDocument/2006/relationships/hyperlink" Target="SCHEDA%20PRIMARIA%20certificazione%20competenze%202-11-14.doc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all2_dm139new.pdf" TargetMode="External"/><Relationship Id="rId2" Type="http://schemas.openxmlformats.org/officeDocument/2006/relationships/hyperlink" Target="Certificazione%20obbligo/certificato_obbligo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i="1" dirty="0" smtClean="0">
                <a:solidFill>
                  <a:srgbClr val="FF0000"/>
                </a:solidFill>
              </a:rPr>
              <a:t>Il CURRICOLO per COMPETENZE</a:t>
            </a:r>
            <a:endParaRPr lang="it-IT" sz="4000" b="1" i="1" dirty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11560" y="1844824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/>
              <a:t>Seminario provinciale – Liceo Mascheroni</a:t>
            </a:r>
          </a:p>
          <a:p>
            <a:pPr algn="ctr"/>
            <a:r>
              <a:rPr lang="it-IT" sz="3200" b="1" dirty="0" smtClean="0"/>
              <a:t>28 aprile 2015</a:t>
            </a:r>
            <a:endParaRPr lang="it-IT" sz="3200" b="1" dirty="0"/>
          </a:p>
        </p:txBody>
      </p:sp>
      <p:pic>
        <p:nvPicPr>
          <p:cNvPr id="4" name="Immagine 3" descr="logoRE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4005064"/>
            <a:ext cx="5238750" cy="1752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2304256"/>
          </a:xfrm>
        </p:spPr>
        <p:txBody>
          <a:bodyPr>
            <a:normAutofit fontScale="90000"/>
          </a:bodyPr>
          <a:lstStyle/>
          <a:p>
            <a:r>
              <a:rPr lang="it-IT" sz="2700" b="1" dirty="0" smtClean="0">
                <a:solidFill>
                  <a:srgbClr val="FF0000"/>
                </a:solidFill>
              </a:rPr>
              <a:t>Obiettivi: </a:t>
            </a:r>
            <a:r>
              <a:rPr lang="it-IT" sz="2700" dirty="0" smtClean="0">
                <a:solidFill>
                  <a:srgbClr val="FF0000"/>
                </a:solidFill>
              </a:rPr>
              <a:t/>
            </a:r>
            <a:br>
              <a:rPr lang="it-IT" sz="2700" dirty="0" smtClean="0">
                <a:solidFill>
                  <a:srgbClr val="FF0000"/>
                </a:solidFill>
              </a:rPr>
            </a:br>
            <a:r>
              <a:rPr lang="it-IT" sz="2700" dirty="0" smtClean="0"/>
              <a:t>-  confronto </a:t>
            </a:r>
            <a:r>
              <a:rPr lang="it-IT" sz="2700" dirty="0" smtClean="0"/>
              <a:t>e scambio fra le esperienze di ricerca-azione sviluppate dalle scuole, in rete o autonomamente, nei processi legati al Curricolo per competenze;</a:t>
            </a:r>
            <a:br>
              <a:rPr lang="it-IT" sz="2700" dirty="0" smtClean="0"/>
            </a:br>
            <a:r>
              <a:rPr lang="it-IT" sz="2700" dirty="0" smtClean="0"/>
              <a:t>-  promozione </a:t>
            </a:r>
            <a:r>
              <a:rPr lang="it-IT" sz="2700" dirty="0" smtClean="0"/>
              <a:t>di una cultura della documentazione significativa e generativa.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 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11560" y="2564904"/>
            <a:ext cx="8532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</a:rPr>
              <a:t>Relatori</a:t>
            </a:r>
            <a:endParaRPr lang="it-IT" sz="2400" b="1" dirty="0" smtClean="0">
              <a:solidFill>
                <a:srgbClr val="FF0000"/>
              </a:solidFill>
            </a:endParaRPr>
          </a:p>
          <a:p>
            <a:pPr algn="ctr"/>
            <a:endParaRPr lang="it-IT" sz="2000" b="1" dirty="0" smtClean="0"/>
          </a:p>
        </p:txBody>
      </p:sp>
      <p:sp>
        <p:nvSpPr>
          <p:cNvPr id="10" name="Rettangolo 9"/>
          <p:cNvSpPr/>
          <p:nvPr/>
        </p:nvSpPr>
        <p:spPr>
          <a:xfrm>
            <a:off x="179512" y="3068960"/>
            <a:ext cx="87129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sz="2000" b="1" i="1" dirty="0" smtClean="0">
                <a:ea typeface="Calibri" pitchFamily="34" charset="0"/>
                <a:cs typeface="Times New Roman" pitchFamily="18" charset="0"/>
              </a:rPr>
              <a:t>Rete “ASC - A scuola di competenze”</a:t>
            </a: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 (capofila IC </a:t>
            </a:r>
            <a:r>
              <a:rPr lang="it-IT" sz="2000" b="1" dirty="0" err="1" smtClean="0">
                <a:ea typeface="Calibri" pitchFamily="34" charset="0"/>
                <a:cs typeface="Times New Roman" pitchFamily="18" charset="0"/>
              </a:rPr>
              <a:t>Sorisole</a:t>
            </a: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) </a:t>
            </a:r>
            <a:endParaRPr lang="it-IT" sz="2000" b="1" dirty="0" smtClean="0"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sz="2000" b="1" i="1" dirty="0" smtClean="0">
                <a:ea typeface="Calibri" pitchFamily="34" charset="0"/>
                <a:cs typeface="Times New Roman" pitchFamily="18" charset="0"/>
              </a:rPr>
              <a:t>Rete “Cittadini Digitali”</a:t>
            </a: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 (capofila IC </a:t>
            </a:r>
            <a:r>
              <a:rPr lang="it-IT" sz="2000" b="1" dirty="0" err="1" smtClean="0">
                <a:ea typeface="Calibri" pitchFamily="34" charset="0"/>
                <a:cs typeface="Times New Roman" pitchFamily="18" charset="0"/>
              </a:rPr>
              <a:t>Zogno</a:t>
            </a: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)</a:t>
            </a:r>
            <a:endParaRPr lang="it-IT" sz="2000" b="1" dirty="0" smtClean="0"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sz="2000" b="1" i="1" dirty="0" smtClean="0">
                <a:ea typeface="Calibri" pitchFamily="34" charset="0"/>
                <a:cs typeface="Times New Roman" pitchFamily="18" charset="0"/>
              </a:rPr>
              <a:t>Rete “Progettare il curricolo per qualità”</a:t>
            </a: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 (capofila IC </a:t>
            </a:r>
            <a:r>
              <a:rPr lang="it-IT" sz="2000" b="1" dirty="0" err="1" smtClean="0">
                <a:ea typeface="Calibri" pitchFamily="34" charset="0"/>
                <a:cs typeface="Times New Roman" pitchFamily="18" charset="0"/>
              </a:rPr>
              <a:t>Verdellino</a:t>
            </a: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)</a:t>
            </a:r>
            <a:endParaRPr lang="it-IT" sz="2000" b="1" dirty="0" smtClean="0"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sz="2000" b="1" i="1" dirty="0" smtClean="0">
                <a:ea typeface="Calibri" pitchFamily="34" charset="0"/>
                <a:cs typeface="Times New Roman" pitchFamily="18" charset="0"/>
              </a:rPr>
              <a:t>Rete “Progettare e certificare le competenze trasversali”</a:t>
            </a: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 (ISIS Turoldo, </a:t>
            </a:r>
            <a:r>
              <a:rPr lang="it-IT" sz="2000" b="1" dirty="0" err="1" smtClean="0">
                <a:ea typeface="Calibri" pitchFamily="34" charset="0"/>
                <a:cs typeface="Times New Roman" pitchFamily="18" charset="0"/>
              </a:rPr>
              <a:t>Paleocapa</a:t>
            </a: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, </a:t>
            </a:r>
            <a:r>
              <a:rPr lang="it-IT" sz="2000" b="1" dirty="0" err="1" smtClean="0">
                <a:ea typeface="Calibri" pitchFamily="34" charset="0"/>
                <a:cs typeface="Times New Roman" pitchFamily="18" charset="0"/>
              </a:rPr>
              <a:t>Maironi</a:t>
            </a: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)</a:t>
            </a:r>
            <a:endParaRPr lang="it-IT" sz="2000" b="1" dirty="0" smtClean="0"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sz="2000" b="1" i="1" dirty="0" smtClean="0">
                <a:ea typeface="Calibri" pitchFamily="34" charset="0"/>
                <a:cs typeface="Times New Roman" pitchFamily="18" charset="0"/>
              </a:rPr>
              <a:t>Progetto “Fare scuola oggi”</a:t>
            </a: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 (CTI - Ambito 1)</a:t>
            </a:r>
            <a:endParaRPr lang="it-IT" sz="2000" b="1" dirty="0" smtClean="0"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IC </a:t>
            </a:r>
            <a:r>
              <a:rPr lang="it-IT" sz="2000" b="1" dirty="0" err="1" smtClean="0">
                <a:ea typeface="Calibri" pitchFamily="34" charset="0"/>
                <a:cs typeface="Times New Roman" pitchFamily="18" charset="0"/>
              </a:rPr>
              <a:t>Gazzaniga</a:t>
            </a: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: </a:t>
            </a:r>
            <a:r>
              <a:rPr lang="it-IT" sz="2000" b="1" i="1" dirty="0" smtClean="0">
                <a:ea typeface="Calibri" pitchFamily="34" charset="0"/>
                <a:cs typeface="Times New Roman" pitchFamily="18" charset="0"/>
              </a:rPr>
              <a:t>“Curricolo verticale delle competenze”</a:t>
            </a:r>
            <a:endParaRPr lang="it-IT" sz="2000" b="1" dirty="0" smtClean="0"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Istituto Salesiano di Treviglio: </a:t>
            </a:r>
            <a:r>
              <a:rPr lang="it-IT" sz="2000" b="1" i="1" dirty="0" smtClean="0">
                <a:ea typeface="Calibri" pitchFamily="34" charset="0"/>
                <a:cs typeface="Times New Roman" pitchFamily="18" charset="0"/>
              </a:rPr>
              <a:t>“Elaborazione e sperimentazione del curricolo verticale delle competenze”</a:t>
            </a:r>
            <a:endParaRPr lang="it-IT" sz="2000" b="1" dirty="0" smtClean="0"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sz="2000" b="1" i="1" dirty="0" smtClean="0">
                <a:ea typeface="Calibri" pitchFamily="34" charset="0"/>
                <a:cs typeface="Times New Roman" pitchFamily="18" charset="0"/>
              </a:rPr>
              <a:t>Progettazione e sperimentazione del Curricolo di Istituto</a:t>
            </a:r>
            <a:r>
              <a:rPr lang="it-IT" sz="2000" b="1" dirty="0" smtClean="0">
                <a:ea typeface="Calibri" pitchFamily="34" charset="0"/>
                <a:cs typeface="Times New Roman" pitchFamily="18" charset="0"/>
              </a:rPr>
              <a:t> (IC De Amicis di Bergamo)</a:t>
            </a:r>
            <a:endParaRPr lang="it-IT" sz="2000" b="1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2520280"/>
          </a:xfrm>
        </p:spPr>
        <p:txBody>
          <a:bodyPr>
            <a:normAutofit/>
          </a:bodyPr>
          <a:lstStyle/>
          <a:p>
            <a:r>
              <a:rPr lang="it-IT" sz="3100" b="1" dirty="0" smtClean="0"/>
              <a:t>Raccolta della documentazione</a:t>
            </a:r>
            <a:r>
              <a:rPr lang="it-IT" sz="3100" dirty="0" smtClean="0"/>
              <a:t> </a:t>
            </a:r>
            <a:r>
              <a:rPr lang="it-IT" sz="3100" b="1" dirty="0" smtClean="0"/>
              <a:t>e delle </a:t>
            </a:r>
            <a:r>
              <a:rPr lang="it-IT" sz="3100" b="1" dirty="0" smtClean="0"/>
              <a:t>presentazioni </a:t>
            </a:r>
            <a:r>
              <a:rPr lang="it-IT" sz="3100" dirty="0" smtClean="0"/>
              <a:t> </a:t>
            </a:r>
            <a:r>
              <a:rPr lang="it-IT" sz="3100" dirty="0" smtClean="0"/>
              <a:t>sulla piattaforma </a:t>
            </a:r>
            <a:r>
              <a:rPr lang="it-IT" sz="2800" u="sng" dirty="0" smtClean="0">
                <a:hlinkClick r:id="rId2"/>
              </a:rPr>
              <a:t>www.lecito.org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3" name="Immagine 2" descr="Logo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077072"/>
            <a:ext cx="224139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38"/>
          <p:cNvSpPr>
            <a:spLocks noChangeArrowheads="1"/>
          </p:cNvSpPr>
          <p:nvPr/>
        </p:nvSpPr>
        <p:spPr bwMode="auto">
          <a:xfrm>
            <a:off x="4284663" y="404813"/>
            <a:ext cx="276225" cy="361950"/>
          </a:xfrm>
          <a:prstGeom prst="upArrow">
            <a:avLst>
              <a:gd name="adj1" fmla="val 50000"/>
              <a:gd name="adj2" fmla="val 3275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/>
          <a:lstStyle/>
          <a:p>
            <a:endParaRPr lang="it-IT"/>
          </a:p>
        </p:txBody>
      </p:sp>
      <p:sp>
        <p:nvSpPr>
          <p:cNvPr id="45059" name="AutoShape 37"/>
          <p:cNvSpPr>
            <a:spLocks noChangeArrowheads="1"/>
          </p:cNvSpPr>
          <p:nvPr/>
        </p:nvSpPr>
        <p:spPr bwMode="auto">
          <a:xfrm flipH="1">
            <a:off x="4284663" y="1125538"/>
            <a:ext cx="257175" cy="542925"/>
          </a:xfrm>
          <a:prstGeom prst="upDownArrow">
            <a:avLst>
              <a:gd name="adj1" fmla="val 50000"/>
              <a:gd name="adj2" fmla="val 42222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/>
          <a:lstStyle/>
          <a:p>
            <a:endParaRPr lang="it-IT"/>
          </a:p>
        </p:txBody>
      </p:sp>
      <p:sp>
        <p:nvSpPr>
          <p:cNvPr id="45060" name="Rectangle 39"/>
          <p:cNvSpPr>
            <a:spLocks noChangeArrowheads="1"/>
          </p:cNvSpPr>
          <p:nvPr/>
        </p:nvSpPr>
        <p:spPr bwMode="auto">
          <a:xfrm>
            <a:off x="0" y="-15071"/>
            <a:ext cx="9144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buFontTx/>
              <a:buChar char="•"/>
            </a:pPr>
            <a:r>
              <a:rPr lang="it-IT" sz="1200" b="1" dirty="0">
                <a:latin typeface="Verdana" pitchFamily="34" charset="0"/>
              </a:rPr>
              <a:t>riferimento progettuale e finalit</a:t>
            </a:r>
            <a:r>
              <a:rPr lang="it-IT" sz="1200" b="1" dirty="0"/>
              <a:t>à</a:t>
            </a:r>
            <a:r>
              <a:rPr lang="it-IT" sz="1200" b="1" dirty="0">
                <a:latin typeface="Verdana" pitchFamily="34" charset="0"/>
              </a:rPr>
              <a:t> educativa</a:t>
            </a:r>
            <a:endParaRPr lang="it-IT" sz="800" b="1" dirty="0"/>
          </a:p>
          <a:p>
            <a:pPr eaLnBrk="0" hangingPunct="0">
              <a:buFontTx/>
              <a:buChar char="•"/>
            </a:pPr>
            <a:r>
              <a:rPr lang="it-IT" sz="1200" b="1" dirty="0">
                <a:latin typeface="Verdana" pitchFamily="34" charset="0"/>
              </a:rPr>
              <a:t>agganciato a storia ma trasversale a tutte le discipline</a:t>
            </a:r>
          </a:p>
          <a:p>
            <a:pPr eaLnBrk="0" hangingPunct="0">
              <a:buFontTx/>
              <a:buChar char="•"/>
            </a:pPr>
            <a:endParaRPr lang="it-IT" sz="1200" dirty="0" smtClean="0">
              <a:latin typeface="Verdana" pitchFamily="34" charset="0"/>
            </a:endParaRPr>
          </a:p>
          <a:p>
            <a:pPr eaLnBrk="0" hangingPunct="0"/>
            <a:endParaRPr lang="it-IT" sz="1200" dirty="0">
              <a:latin typeface="Verdana" pitchFamily="34" charset="0"/>
            </a:endParaRPr>
          </a:p>
          <a:p>
            <a:pPr eaLnBrk="0" hangingPunct="0">
              <a:buFontTx/>
              <a:buChar char="•"/>
            </a:pPr>
            <a:endParaRPr lang="it-IT" sz="800" dirty="0"/>
          </a:p>
          <a:p>
            <a:pPr eaLnBrk="0" hangingPunct="0"/>
            <a:r>
              <a:rPr lang="it-IT" b="1" dirty="0">
                <a:solidFill>
                  <a:srgbClr val="FF0000"/>
                </a:solidFill>
                <a:latin typeface="Verdana" pitchFamily="34" charset="0"/>
              </a:rPr>
              <a:t>CITADINANZA E COSTITUZIONE</a:t>
            </a:r>
            <a:endParaRPr lang="it-IT" sz="2800" dirty="0"/>
          </a:p>
          <a:p>
            <a:pPr eaLnBrk="0" hangingPunct="0"/>
            <a:endParaRPr lang="it-IT" dirty="0"/>
          </a:p>
        </p:txBody>
      </p:sp>
      <p:sp>
        <p:nvSpPr>
          <p:cNvPr id="45061" name="Rectangle 40"/>
          <p:cNvSpPr>
            <a:spLocks noChangeArrowheads="1"/>
          </p:cNvSpPr>
          <p:nvPr/>
        </p:nvSpPr>
        <p:spPr bwMode="auto">
          <a:xfrm>
            <a:off x="4499992" y="260648"/>
            <a:ext cx="1841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it-IT"/>
              <a:t/>
            </a:r>
            <a:br>
              <a:rPr lang="it-IT"/>
            </a:br>
            <a:endParaRPr lang="it-IT"/>
          </a:p>
        </p:txBody>
      </p:sp>
      <p:sp>
        <p:nvSpPr>
          <p:cNvPr id="45062" name="Rectangle 42"/>
          <p:cNvSpPr>
            <a:spLocks noChangeArrowheads="1"/>
          </p:cNvSpPr>
          <p:nvPr/>
        </p:nvSpPr>
        <p:spPr bwMode="auto">
          <a:xfrm>
            <a:off x="2284413" y="-2125663"/>
            <a:ext cx="4575175" cy="4708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sz="1200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r>
              <a:rPr lang="it-IT" b="1" i="1">
                <a:solidFill>
                  <a:srgbClr val="FF0000"/>
                </a:solidFill>
                <a:latin typeface="Verdana" pitchFamily="34" charset="0"/>
              </a:rPr>
              <a:t>8 COMPETENZE di CITTADINANZA</a:t>
            </a:r>
          </a:p>
          <a:p>
            <a:pPr eaLnBrk="0" hangingPunct="0"/>
            <a:endParaRPr lang="it-IT" b="1" i="1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/>
            <a:endParaRPr lang="it-IT"/>
          </a:p>
        </p:txBody>
      </p:sp>
      <p:sp>
        <p:nvSpPr>
          <p:cNvPr id="45063" name="AutoShape 43"/>
          <p:cNvSpPr>
            <a:spLocks noChangeArrowheads="1"/>
          </p:cNvSpPr>
          <p:nvPr/>
        </p:nvSpPr>
        <p:spPr bwMode="auto">
          <a:xfrm flipH="1">
            <a:off x="4356100" y="2060575"/>
            <a:ext cx="252413" cy="485775"/>
          </a:xfrm>
          <a:prstGeom prst="upDownArrow">
            <a:avLst>
              <a:gd name="adj1" fmla="val 50000"/>
              <a:gd name="adj2" fmla="val 29928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/>
          <a:lstStyle/>
          <a:p>
            <a:endParaRPr lang="it-IT"/>
          </a:p>
        </p:txBody>
      </p:sp>
      <p:cxnSp>
        <p:nvCxnSpPr>
          <p:cNvPr id="45064" name="AutoShape 44"/>
          <p:cNvCxnSpPr>
            <a:cxnSpLocks noChangeShapeType="1"/>
          </p:cNvCxnSpPr>
          <p:nvPr/>
        </p:nvCxnSpPr>
        <p:spPr bwMode="auto">
          <a:xfrm>
            <a:off x="7885113" y="3141663"/>
            <a:ext cx="0" cy="3524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5065" name="Rettangolo 53"/>
          <p:cNvSpPr>
            <a:spLocks noChangeArrowheads="1"/>
          </p:cNvSpPr>
          <p:nvPr/>
        </p:nvSpPr>
        <p:spPr bwMode="auto">
          <a:xfrm>
            <a:off x="6516688" y="2133600"/>
            <a:ext cx="228600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it-IT" b="1">
                <a:solidFill>
                  <a:srgbClr val="008000"/>
                </a:solidFill>
                <a:latin typeface="Verdana" pitchFamily="34" charset="0"/>
              </a:rPr>
              <a:t>INNOVAZIONE</a:t>
            </a:r>
            <a:endParaRPr lang="it-IT">
              <a:solidFill>
                <a:srgbClr val="000000"/>
              </a:solidFill>
            </a:endParaRPr>
          </a:p>
          <a:p>
            <a:pPr algn="r" eaLnBrk="0" hangingPunct="0"/>
            <a:r>
              <a:rPr lang="it-IT" b="1">
                <a:solidFill>
                  <a:srgbClr val="008000"/>
                </a:solidFill>
                <a:latin typeface="Verdana" pitchFamily="34" charset="0"/>
              </a:rPr>
              <a:t>METODOLOGIE</a:t>
            </a:r>
          </a:p>
          <a:p>
            <a:pPr algn="r" eaLnBrk="0" hangingPunct="0"/>
            <a:r>
              <a:rPr lang="it-IT" b="1">
                <a:solidFill>
                  <a:srgbClr val="008000"/>
                </a:solidFill>
                <a:latin typeface="Verdana" pitchFamily="34" charset="0"/>
              </a:rPr>
              <a:t>DIDATTICHE</a:t>
            </a:r>
          </a:p>
          <a:p>
            <a:pPr algn="r" eaLnBrk="0" hangingPunct="0"/>
            <a:endParaRPr lang="it-IT" b="1">
              <a:solidFill>
                <a:srgbClr val="008000"/>
              </a:solidFill>
              <a:latin typeface="Verdana" pitchFamily="34" charset="0"/>
            </a:endParaRPr>
          </a:p>
          <a:p>
            <a:pPr algn="r" eaLnBrk="0" hangingPunct="0"/>
            <a:endParaRPr lang="it-IT"/>
          </a:p>
          <a:p>
            <a:pPr algn="r" eaLnBrk="0" hangingPunct="0"/>
            <a:r>
              <a:rPr lang="it-IT" b="1" i="1">
                <a:solidFill>
                  <a:srgbClr val="008000"/>
                </a:solidFill>
                <a:latin typeface="Verdana" pitchFamily="34" charset="0"/>
              </a:rPr>
              <a:t>SCHOOLING</a:t>
            </a:r>
            <a:endParaRPr lang="it-IT"/>
          </a:p>
          <a:p>
            <a:pPr algn="r" eaLnBrk="0" hangingPunct="0"/>
            <a:endParaRPr lang="it-IT" sz="800">
              <a:solidFill>
                <a:srgbClr val="000000"/>
              </a:solidFill>
            </a:endParaRPr>
          </a:p>
        </p:txBody>
      </p:sp>
      <p:sp>
        <p:nvSpPr>
          <p:cNvPr id="45066" name="Rectangle 47"/>
          <p:cNvSpPr>
            <a:spLocks noChangeArrowheads="1"/>
          </p:cNvSpPr>
          <p:nvPr/>
        </p:nvSpPr>
        <p:spPr bwMode="auto">
          <a:xfrm>
            <a:off x="2860675" y="2660650"/>
            <a:ext cx="342265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it-IT" b="1">
                <a:solidFill>
                  <a:srgbClr val="FF0000"/>
                </a:solidFill>
                <a:latin typeface="Verdana" pitchFamily="34" charset="0"/>
              </a:rPr>
              <a:t>CURRICOLO  VERTICALE</a:t>
            </a:r>
            <a:r>
              <a:rPr lang="it-IT">
                <a:latin typeface="Verdana" pitchFamily="34" charset="0"/>
              </a:rPr>
              <a:t> </a:t>
            </a:r>
          </a:p>
          <a:p>
            <a:pPr eaLnBrk="0" hangingPunct="0"/>
            <a:r>
              <a:rPr lang="it-IT" sz="1200">
                <a:latin typeface="Verdana" pitchFamily="34" charset="0"/>
              </a:rPr>
              <a:t>(e trasversale)</a:t>
            </a:r>
            <a:endParaRPr lang="it-IT"/>
          </a:p>
        </p:txBody>
      </p:sp>
      <p:cxnSp>
        <p:nvCxnSpPr>
          <p:cNvPr id="45067" name="AutoShape 48"/>
          <p:cNvCxnSpPr>
            <a:cxnSpLocks noChangeShapeType="1"/>
          </p:cNvCxnSpPr>
          <p:nvPr/>
        </p:nvCxnSpPr>
        <p:spPr bwMode="auto">
          <a:xfrm flipV="1">
            <a:off x="3276600" y="3141663"/>
            <a:ext cx="463550" cy="71913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5068" name="Rectangle 5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45069" name="Rectangle 51"/>
          <p:cNvSpPr>
            <a:spLocks noChangeArrowheads="1"/>
          </p:cNvSpPr>
          <p:nvPr/>
        </p:nvSpPr>
        <p:spPr bwMode="auto">
          <a:xfrm>
            <a:off x="1258888" y="4005263"/>
            <a:ext cx="108807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it-IT" sz="1600" b="1" i="1" dirty="0" smtClean="0">
                <a:solidFill>
                  <a:srgbClr val="1F497D"/>
                </a:solidFill>
                <a:latin typeface="Verdana" pitchFamily="34" charset="0"/>
              </a:rPr>
              <a:t>                                            PROCESSI </a:t>
            </a:r>
            <a:r>
              <a:rPr lang="it-IT" sz="1600" b="1" i="1" dirty="0">
                <a:solidFill>
                  <a:srgbClr val="1F497D"/>
                </a:solidFill>
                <a:latin typeface="Verdana" pitchFamily="34" charset="0"/>
              </a:rPr>
              <a:t>COGNITIVI e METODOLOGICI</a:t>
            </a:r>
            <a:endParaRPr lang="it-IT" sz="1600" b="1" dirty="0"/>
          </a:p>
          <a:p>
            <a:pPr eaLnBrk="0" hangingPunct="0"/>
            <a:r>
              <a:rPr lang="it-IT" sz="1600" b="1" i="1" dirty="0">
                <a:solidFill>
                  <a:srgbClr val="1F497D"/>
                </a:solidFill>
                <a:latin typeface="Verdana" pitchFamily="34" charset="0"/>
              </a:rPr>
              <a:t>                                           ATTEGGIAMENTI e COMPORTAMENTI</a:t>
            </a:r>
            <a:r>
              <a:rPr lang="it-IT" sz="1600" b="1" dirty="0">
                <a:latin typeface="Verdana" pitchFamily="34" charset="0"/>
              </a:rPr>
              <a:t>                                                </a:t>
            </a:r>
            <a:endParaRPr lang="it-IT" sz="1600" b="1" dirty="0"/>
          </a:p>
        </p:txBody>
      </p:sp>
      <p:sp>
        <p:nvSpPr>
          <p:cNvPr id="45070" name="Rettangolo 59"/>
          <p:cNvSpPr>
            <a:spLocks noChangeArrowheads="1"/>
          </p:cNvSpPr>
          <p:nvPr/>
        </p:nvSpPr>
        <p:spPr bwMode="auto">
          <a:xfrm>
            <a:off x="0" y="3573463"/>
            <a:ext cx="37719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b="1">
              <a:solidFill>
                <a:srgbClr val="FF0000"/>
              </a:solidFill>
              <a:latin typeface="Verdana" pitchFamily="34" charset="0"/>
            </a:endParaRPr>
          </a:p>
          <a:p>
            <a:endParaRPr lang="it-IT" b="1">
              <a:solidFill>
                <a:srgbClr val="FF0000"/>
              </a:solidFill>
              <a:latin typeface="Verdana" pitchFamily="34" charset="0"/>
            </a:endParaRPr>
          </a:p>
          <a:p>
            <a:r>
              <a:rPr lang="it-IT" b="1">
                <a:solidFill>
                  <a:srgbClr val="FF0000"/>
                </a:solidFill>
                <a:latin typeface="Verdana" pitchFamily="34" charset="0"/>
              </a:rPr>
              <a:t>progressione COMPETENZE</a:t>
            </a:r>
            <a:r>
              <a:rPr lang="it-IT" b="1">
                <a:solidFill>
                  <a:srgbClr val="000000"/>
                </a:solidFill>
                <a:latin typeface="Verdana" pitchFamily="34" charset="0"/>
              </a:rPr>
              <a:t> </a:t>
            </a:r>
            <a:endParaRPr lang="it-IT" b="1"/>
          </a:p>
        </p:txBody>
      </p:sp>
      <p:sp>
        <p:nvSpPr>
          <p:cNvPr id="45071" name="Rettangolo 60"/>
          <p:cNvSpPr>
            <a:spLocks noChangeArrowheads="1"/>
          </p:cNvSpPr>
          <p:nvPr/>
        </p:nvSpPr>
        <p:spPr bwMode="auto">
          <a:xfrm>
            <a:off x="1331913" y="3644900"/>
            <a:ext cx="12684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200">
              <a:solidFill>
                <a:srgbClr val="000000"/>
              </a:solidFill>
              <a:latin typeface="Verdana" pitchFamily="34" charset="0"/>
            </a:endParaRPr>
          </a:p>
          <a:p>
            <a:endParaRPr lang="it-IT" sz="1200">
              <a:solidFill>
                <a:srgbClr val="000000"/>
              </a:solidFill>
              <a:latin typeface="Verdana" pitchFamily="34" charset="0"/>
            </a:endParaRPr>
          </a:p>
          <a:p>
            <a:endParaRPr lang="it-IT" sz="1200">
              <a:solidFill>
                <a:srgbClr val="000000"/>
              </a:solidFill>
              <a:latin typeface="Verdana" pitchFamily="34" charset="0"/>
            </a:endParaRPr>
          </a:p>
          <a:p>
            <a:endParaRPr lang="it-IT" sz="1200">
              <a:solidFill>
                <a:srgbClr val="000000"/>
              </a:solidFill>
              <a:latin typeface="Verdana" pitchFamily="34" charset="0"/>
            </a:endParaRPr>
          </a:p>
          <a:p>
            <a:r>
              <a:rPr lang="it-IT" sz="1200">
                <a:solidFill>
                  <a:srgbClr val="000000"/>
                </a:solidFill>
                <a:latin typeface="Verdana" pitchFamily="34" charset="0"/>
              </a:rPr>
              <a:t>x fasce di et</a:t>
            </a:r>
            <a:r>
              <a:rPr lang="it-IT" sz="1200">
                <a:solidFill>
                  <a:srgbClr val="000000"/>
                </a:solidFill>
              </a:rPr>
              <a:t>à</a:t>
            </a:r>
            <a:r>
              <a:rPr lang="it-IT" sz="1200">
                <a:solidFill>
                  <a:srgbClr val="000000"/>
                </a:solidFill>
                <a:latin typeface="Verdana" pitchFamily="34" charset="0"/>
              </a:rPr>
              <a:t> </a:t>
            </a:r>
            <a:endParaRPr lang="it-IT"/>
          </a:p>
        </p:txBody>
      </p:sp>
      <p:cxnSp>
        <p:nvCxnSpPr>
          <p:cNvPr id="45072" name="AutoShape 52"/>
          <p:cNvCxnSpPr>
            <a:cxnSpLocks noChangeShapeType="1"/>
          </p:cNvCxnSpPr>
          <p:nvPr/>
        </p:nvCxnSpPr>
        <p:spPr bwMode="auto">
          <a:xfrm>
            <a:off x="3779838" y="4221163"/>
            <a:ext cx="3810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5073" name="Rectangle 5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45074" name="Rectangle 56"/>
          <p:cNvSpPr>
            <a:spLocks noChangeArrowheads="1"/>
          </p:cNvSpPr>
          <p:nvPr/>
        </p:nvSpPr>
        <p:spPr bwMode="auto">
          <a:xfrm>
            <a:off x="1547813" y="5084763"/>
            <a:ext cx="61737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it-IT">
                <a:solidFill>
                  <a:srgbClr val="FF0000"/>
                </a:solidFill>
                <a:latin typeface="Verdana" pitchFamily="34" charset="0"/>
              </a:rPr>
              <a:t>TRAGUARDI </a:t>
            </a:r>
            <a:r>
              <a:rPr lang="it-IT">
                <a:latin typeface="Verdana" pitchFamily="34" charset="0"/>
              </a:rPr>
              <a:t>           </a:t>
            </a:r>
            <a:r>
              <a:rPr lang="it-IT">
                <a:solidFill>
                  <a:srgbClr val="FF0000"/>
                </a:solidFill>
                <a:latin typeface="Verdana" pitchFamily="34" charset="0"/>
              </a:rPr>
              <a:t>OBIETTIVI di APPRENDIMENTO</a:t>
            </a:r>
            <a:endParaRPr lang="it-IT"/>
          </a:p>
        </p:txBody>
      </p:sp>
      <p:cxnSp>
        <p:nvCxnSpPr>
          <p:cNvPr id="45075" name="AutoShape 57"/>
          <p:cNvCxnSpPr>
            <a:cxnSpLocks noChangeShapeType="1"/>
          </p:cNvCxnSpPr>
          <p:nvPr/>
        </p:nvCxnSpPr>
        <p:spPr bwMode="auto">
          <a:xfrm>
            <a:off x="3348038" y="5229225"/>
            <a:ext cx="4286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076" name="AutoShape 58"/>
          <p:cNvCxnSpPr>
            <a:cxnSpLocks noChangeShapeType="1"/>
          </p:cNvCxnSpPr>
          <p:nvPr/>
        </p:nvCxnSpPr>
        <p:spPr bwMode="auto">
          <a:xfrm flipH="1">
            <a:off x="2627313" y="4437063"/>
            <a:ext cx="296862" cy="6699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5077" name="Rectangle 59"/>
          <p:cNvSpPr>
            <a:spLocks noChangeArrowheads="1"/>
          </p:cNvSpPr>
          <p:nvPr/>
        </p:nvSpPr>
        <p:spPr bwMode="auto">
          <a:xfrm>
            <a:off x="2278063" y="5792788"/>
            <a:ext cx="49466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it-IT" sz="1200" i="1">
                <a:latin typeface="Verdana" pitchFamily="34" charset="0"/>
              </a:rPr>
              <a:t>                            </a:t>
            </a:r>
            <a:r>
              <a:rPr lang="it-IT" sz="1600" i="1">
                <a:latin typeface="Verdana" pitchFamily="34" charset="0"/>
              </a:rPr>
              <a:t>SAPERI ESSENZIALI </a:t>
            </a:r>
            <a:r>
              <a:rPr lang="it-IT" sz="1600" i="1"/>
              <a:t>–</a:t>
            </a:r>
            <a:r>
              <a:rPr lang="it-IT" sz="1600" i="1">
                <a:latin typeface="Verdana" pitchFamily="34" charset="0"/>
              </a:rPr>
              <a:t> ABILITA</a:t>
            </a:r>
            <a:r>
              <a:rPr lang="it-IT" sz="1600" i="1"/>
              <a:t>’</a:t>
            </a:r>
            <a:endParaRPr lang="it-IT" sz="1600"/>
          </a:p>
        </p:txBody>
      </p:sp>
      <p:cxnSp>
        <p:nvCxnSpPr>
          <p:cNvPr id="45078" name="AutoShape 60"/>
          <p:cNvCxnSpPr>
            <a:cxnSpLocks noChangeShapeType="1"/>
          </p:cNvCxnSpPr>
          <p:nvPr/>
        </p:nvCxnSpPr>
        <p:spPr bwMode="auto">
          <a:xfrm>
            <a:off x="5292725" y="5373688"/>
            <a:ext cx="0" cy="3714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5079" name="Rectangle 61"/>
          <p:cNvSpPr>
            <a:spLocks noChangeArrowheads="1"/>
          </p:cNvSpPr>
          <p:nvPr/>
        </p:nvSpPr>
        <p:spPr bwMode="auto">
          <a:xfrm>
            <a:off x="2268538" y="6208713"/>
            <a:ext cx="4606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it-IT" b="1" i="1">
                <a:solidFill>
                  <a:srgbClr val="008000"/>
                </a:solidFill>
                <a:latin typeface="Verdana" pitchFamily="34" charset="0"/>
              </a:rPr>
              <a:t>VALUTAZIONE e CERTIFICAZIONE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it-IT" dirty="0" smtClean="0"/>
              <a:t>Certificare le competenze</a:t>
            </a:r>
            <a:br>
              <a:rPr lang="it-IT" dirty="0" smtClean="0"/>
            </a:br>
            <a:r>
              <a:rPr lang="it-IT" b="1" dirty="0" err="1" smtClean="0"/>
              <a:t>DL</a:t>
            </a:r>
            <a:r>
              <a:rPr lang="it-IT" b="1" dirty="0" smtClean="0"/>
              <a:t> 13/2013.</a:t>
            </a:r>
          </a:p>
        </p:txBody>
      </p:sp>
      <p:sp>
        <p:nvSpPr>
          <p:cNvPr id="4710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it-IT" dirty="0" smtClean="0"/>
              <a:t>Definizione delle norme generali e dei livelli essenziali delle prestazioni per l'individuazione e validazione degli apprendimenti non formali e informali e degli standard minimi di servizio del sistema nazionale di certificazione delle competenze. </a:t>
            </a:r>
            <a:r>
              <a:rPr lang="it-IT" i="1" dirty="0" smtClean="0"/>
              <a:t>(Entrata in vigore del provvedimento: 02/03/2013)</a:t>
            </a:r>
          </a:p>
          <a:p>
            <a:pPr eaLnBrk="1" hangingPunct="1"/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contenuto 2"/>
          <p:cNvSpPr>
            <a:spLocks noGrp="1"/>
          </p:cNvSpPr>
          <p:nvPr>
            <p:ph idx="1"/>
          </p:nvPr>
        </p:nvSpPr>
        <p:spPr>
          <a:xfrm>
            <a:off x="539750" y="0"/>
            <a:ext cx="8229600" cy="5661025"/>
          </a:xfrm>
        </p:spPr>
        <p:txBody>
          <a:bodyPr>
            <a:normAutofit lnSpcReduction="10000"/>
          </a:bodyPr>
          <a:lstStyle/>
          <a:p>
            <a:pPr algn="just" eaLnBrk="1" hangingPunct="1"/>
            <a:r>
              <a:rPr lang="it-IT" smtClean="0"/>
              <a:t>Definizioni: apprendimento permanente, formale, non formale, informale; competenza, enti pubblici titolari; individuazione e validazione delle competenze; certificazione delle competenze.</a:t>
            </a:r>
          </a:p>
          <a:p>
            <a:pPr algn="just" eaLnBrk="1" hangingPunct="1"/>
            <a:r>
              <a:rPr lang="it-IT" smtClean="0"/>
              <a:t>Sistema nazionale di certificazione delle competenze (repertori nazionali di competenze; sistema di indicatori, strumenti e standard di qualita‘; identificazione degli indicatori, delle soglie e delle modalita' di controllo, valutazione e accertamento degli standard minimi.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it-IT" sz="4000" b="1" smtClean="0">
                <a:hlinkClick r:id="rId2" action="ppaction://hlinkfile"/>
              </a:rPr>
              <a:t>CM 13/02/2015</a:t>
            </a:r>
            <a:r>
              <a:rPr lang="it-IT" smtClean="0"/>
              <a:t/>
            </a:r>
            <a:br>
              <a:rPr lang="it-IT" smtClean="0"/>
            </a:br>
            <a:r>
              <a:rPr lang="it-IT" i="1" smtClean="0">
                <a:solidFill>
                  <a:srgbClr val="FF0000"/>
                </a:solidFill>
              </a:rPr>
              <a:t>finalmente dopo 16 anni…</a:t>
            </a:r>
          </a:p>
        </p:txBody>
      </p:sp>
      <p:sp>
        <p:nvSpPr>
          <p:cNvPr id="49155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it-IT" sz="2800" b="1" smtClean="0"/>
              <a:t>Retroazione positiva sulla didattica</a:t>
            </a:r>
          </a:p>
          <a:p>
            <a:pPr eaLnBrk="1" hangingPunct="1"/>
            <a:r>
              <a:rPr lang="it-IT" sz="2800" b="1" smtClean="0"/>
              <a:t>Adozione definitiva dei nuovi modelli</a:t>
            </a:r>
          </a:p>
          <a:p>
            <a:pPr eaLnBrk="1" hangingPunct="1">
              <a:buFont typeface="Arial" charset="0"/>
              <a:buNone/>
            </a:pPr>
            <a:r>
              <a:rPr lang="it-IT" sz="2800" smtClean="0"/>
              <a:t> - a. s. 2014-2015: Adozione sperimentale dei nuovi dispositivi all'interno delle scuole che si dichiarano disponibili, con particolare riferimento a quelle impegnate nelle misure di accompagnamento delle Indicazioni/2012;</a:t>
            </a:r>
          </a:p>
          <a:p>
            <a:pPr eaLnBrk="1" hangingPunct="1">
              <a:buFont typeface="Arial" charset="0"/>
              <a:buNone/>
            </a:pPr>
            <a:r>
              <a:rPr lang="it-IT" sz="2800" smtClean="0"/>
              <a:t> - </a:t>
            </a:r>
            <a:r>
              <a:rPr lang="it-IT" sz="2800" b="1" smtClean="0"/>
              <a:t>a. s. 2015-2016</a:t>
            </a:r>
            <a:r>
              <a:rPr lang="it-IT" sz="2800" smtClean="0"/>
              <a:t>: Adozione </a:t>
            </a:r>
            <a:r>
              <a:rPr lang="it-IT" sz="2800" b="1" smtClean="0"/>
              <a:t>generalizzata</a:t>
            </a:r>
            <a:r>
              <a:rPr lang="it-IT" sz="2800" smtClean="0"/>
              <a:t> in tutte le scuole del prototipo di modello</a:t>
            </a:r>
          </a:p>
          <a:p>
            <a:pPr eaLnBrk="1" hangingPunct="1">
              <a:buFont typeface="Arial" charset="0"/>
              <a:buNone/>
            </a:pPr>
            <a:r>
              <a:rPr lang="it-IT" sz="2800" smtClean="0"/>
              <a:t> - </a:t>
            </a:r>
            <a:r>
              <a:rPr lang="it-IT" sz="2800" b="1" smtClean="0"/>
              <a:t>a. s. 2016-2017</a:t>
            </a:r>
            <a:r>
              <a:rPr lang="it-IT" sz="2800" smtClean="0"/>
              <a:t>: Adozione </a:t>
            </a:r>
            <a:r>
              <a:rPr lang="it-IT" sz="2800" b="1" smtClean="0"/>
              <a:t>obbligatoria </a:t>
            </a:r>
            <a:r>
              <a:rPr lang="it-IT" sz="2800" smtClean="0"/>
              <a:t>del nuovo modello di certificazione</a:t>
            </a:r>
          </a:p>
          <a:p>
            <a:pPr eaLnBrk="1" hangingPunct="1">
              <a:buFont typeface="Arial" charset="0"/>
              <a:buNone/>
            </a:pP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olo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sz="3600" b="1" smtClean="0">
                <a:hlinkClick r:id="rId2" action="ppaction://hlinkfile"/>
              </a:rPr>
              <a:t>Linee guida per la certificazione delle competenze nel 1° ciclo</a:t>
            </a:r>
            <a:endParaRPr lang="it-IT" sz="3600" b="1" smtClean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4525962"/>
          </a:xfrm>
        </p:spPr>
        <p:txBody>
          <a:bodyPr>
            <a:normAutofit lnSpcReduction="10000"/>
          </a:bodyPr>
          <a:lstStyle/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t-IT" sz="2800" dirty="0" smtClean="0"/>
              <a:t>la maturazione delle competenze costituisce la finalità essenziale di tutto il curricolo;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t-IT" sz="2800" dirty="0" smtClean="0"/>
              <a:t>le competenze da certificare sono quelle contenute nel Profilo dello studente;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t-IT" sz="2800" dirty="0" smtClean="0"/>
              <a:t>le competenze devono essere promosse, rilevate e valutate in base ai traguardi di sviluppo disciplinari e trasversali riportati nelle </a:t>
            </a:r>
            <a:r>
              <a:rPr lang="it-IT" sz="2800" i="1" dirty="0" smtClean="0"/>
              <a:t>Indicazioni</a:t>
            </a:r>
            <a:r>
              <a:rPr lang="it-IT" sz="2800" dirty="0" smtClean="0"/>
              <a:t>;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t-IT" sz="2800" dirty="0" smtClean="0"/>
              <a:t>le competenze sono un costrutto complesso che si compone di conoscenze, abilità, atteggiamenti, emozioni, potenzialità e attitudini personali; </a:t>
            </a:r>
          </a:p>
          <a:p>
            <a:pPr eaLnBrk="1" hangingPunct="1">
              <a:buFont typeface="Arial" charset="0"/>
              <a:buNone/>
              <a:defRPr/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olo 1"/>
          <p:cNvSpPr>
            <a:spLocks noGrp="1"/>
          </p:cNvSpPr>
          <p:nvPr>
            <p:ph idx="1"/>
          </p:nvPr>
        </p:nvSpPr>
        <p:spPr>
          <a:xfrm>
            <a:off x="0" y="0"/>
            <a:ext cx="8893175" cy="4525963"/>
          </a:xfrm>
        </p:spPr>
        <p:txBody>
          <a:bodyPr>
            <a:normAutofit fontScale="92500" lnSpcReduction="10000"/>
          </a:bodyPr>
          <a:lstStyle/>
          <a:p>
            <a:pPr marL="457200" indent="-457200" algn="just" eaLnBrk="1" hangingPunct="1">
              <a:buFont typeface="Arial" charset="0"/>
              <a:buNone/>
              <a:defRPr/>
            </a:pPr>
            <a:r>
              <a:rPr lang="it-IT" dirty="0" smtClean="0"/>
              <a:t>5. </a:t>
            </a:r>
            <a:r>
              <a:rPr lang="it-IT" sz="2800" dirty="0" smtClean="0"/>
              <a:t>le competenze devono essere oggetto di osservazione, documentazione e valutazione; solo al termine di tale processo si può giungere alla certificazione delle competenze (2 volte nel 1° ciclo)</a:t>
            </a:r>
          </a:p>
          <a:p>
            <a:pPr marL="514350" indent="-514350" algn="just" eaLnBrk="1" hangingPunct="1">
              <a:buFont typeface="Arial" charset="0"/>
              <a:buNone/>
              <a:defRPr/>
            </a:pPr>
            <a:r>
              <a:rPr lang="it-IT" sz="2800" dirty="0" smtClean="0"/>
              <a:t>6. L’azione didattica: dalla progettazione alla certificazione. E’ necessario ripensare il modo di “fare scuola”, fondando l’insegnamento su esperienze significative </a:t>
            </a:r>
            <a:r>
              <a:rPr lang="it-IT" sz="2800" dirty="0" err="1" smtClean="0"/>
              <a:t>…che</a:t>
            </a:r>
            <a:r>
              <a:rPr lang="it-IT" sz="2800" dirty="0" smtClean="0"/>
              <a:t> consentano di “imparare facendo”; i docenti rendono l’alunno protagonista del processo di acquisizione delle competenze.</a:t>
            </a:r>
          </a:p>
          <a:p>
            <a:pPr algn="just" eaLnBrk="1" hangingPunct="1">
              <a:buFont typeface="Arial" charset="0"/>
              <a:buNone/>
              <a:defRPr/>
            </a:pPr>
            <a:r>
              <a:rPr lang="it-IT" sz="2800" dirty="0" smtClean="0"/>
              <a:t>7. Compiti di realtà e progetti, ma anche osservazioni  sistematiche e altro.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egnaposto contenuto 2"/>
          <p:cNvSpPr>
            <a:spLocks noGrp="1"/>
          </p:cNvSpPr>
          <p:nvPr>
            <p:ph idx="1"/>
          </p:nvPr>
        </p:nvSpPr>
        <p:spPr>
          <a:xfrm>
            <a:off x="539750" y="620713"/>
            <a:ext cx="8229600" cy="452596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</a:pPr>
            <a:r>
              <a:rPr lang="it-IT" smtClean="0"/>
              <a:t>8. Valutazione in 4 livelli: </a:t>
            </a:r>
          </a:p>
          <a:p>
            <a:pPr eaLnBrk="1" hangingPunct="1">
              <a:buFont typeface="Arial" charset="0"/>
              <a:buNone/>
            </a:pPr>
            <a:r>
              <a:rPr lang="it-IT" smtClean="0"/>
              <a:t>      iniziale-base-intermedio-avanzato</a:t>
            </a:r>
          </a:p>
          <a:p>
            <a:pPr eaLnBrk="1" hangingPunct="1">
              <a:buFont typeface="Arial" charset="0"/>
              <a:buNone/>
            </a:pPr>
            <a:r>
              <a:rPr lang="it-IT" i="1" smtClean="0"/>
              <a:t>    Non del tutto superata la valutazione gelminiana delle competenze in decimi (L.169/2008 e DPR 122/2009)</a:t>
            </a:r>
          </a:p>
          <a:p>
            <a:pPr eaLnBrk="1" hangingPunct="1"/>
            <a:r>
              <a:rPr lang="it-IT" sz="2800" smtClean="0"/>
              <a:t>Il quadro normativo sulle competenze (Allegato 1)</a:t>
            </a:r>
          </a:p>
          <a:p>
            <a:pPr eaLnBrk="1" hangingPunct="1"/>
            <a:r>
              <a:rPr lang="it-IT" sz="2800" smtClean="0"/>
              <a:t>Un glossario dei termini più ricorrenti (Allegato 2)</a:t>
            </a:r>
          </a:p>
          <a:p>
            <a:pPr eaLnBrk="1" hangingPunct="1"/>
            <a:endParaRPr lang="it-IT" sz="2400" i="1" smtClean="0"/>
          </a:p>
          <a:p>
            <a:pPr eaLnBrk="1" hangingPunct="1"/>
            <a:r>
              <a:rPr lang="it-IT" sz="2800" b="1" i="1" smtClean="0">
                <a:hlinkClick r:id="rId2" action="ppaction://hlinkfile"/>
              </a:rPr>
              <a:t>SCHEDA  PRIMARIA</a:t>
            </a:r>
            <a:endParaRPr lang="it-IT" sz="2800" b="1" i="1" smtClean="0"/>
          </a:p>
          <a:p>
            <a:pPr eaLnBrk="1" hangingPunct="1"/>
            <a:r>
              <a:rPr lang="it-IT" sz="2800" b="1" i="1" smtClean="0">
                <a:hlinkClick r:id="rId3" action="ppaction://hlinkfile"/>
              </a:rPr>
              <a:t>SCHEDA  1° CICLO</a:t>
            </a:r>
            <a:endParaRPr lang="it-IT" sz="28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olo 1"/>
          <p:cNvSpPr>
            <a:spLocks noGrp="1"/>
          </p:cNvSpPr>
          <p:nvPr>
            <p:ph type="title"/>
          </p:nvPr>
        </p:nvSpPr>
        <p:spPr>
          <a:xfrm>
            <a:off x="0" y="2349500"/>
            <a:ext cx="8893175" cy="1143000"/>
          </a:xfrm>
        </p:spPr>
        <p:txBody>
          <a:bodyPr>
            <a:normAutofit fontScale="90000"/>
          </a:bodyPr>
          <a:lstStyle/>
          <a:p>
            <a:r>
              <a:rPr lang="it-IT" sz="3600" b="1" smtClean="0"/>
              <a:t>Indicazioni per la certificazione competenze all’assolvimento dell’obbligo</a:t>
            </a:r>
            <a:br>
              <a:rPr lang="it-IT" sz="3600" b="1" smtClean="0"/>
            </a:br>
            <a:r>
              <a:rPr lang="it-IT" sz="3600" b="1" i="1" smtClean="0"/>
              <a:t>D.M. 9/2010</a:t>
            </a:r>
            <a:endParaRPr lang="it-IT" sz="3600" b="1" smtClean="0"/>
          </a:p>
        </p:txBody>
      </p:sp>
      <p:sp>
        <p:nvSpPr>
          <p:cNvPr id="53251" name="Segnaposto contenuto 2"/>
          <p:cNvSpPr>
            <a:spLocks noGrp="1"/>
          </p:cNvSpPr>
          <p:nvPr>
            <p:ph idx="1"/>
          </p:nvPr>
        </p:nvSpPr>
        <p:spPr>
          <a:xfrm>
            <a:off x="468313" y="3789363"/>
            <a:ext cx="8229600" cy="4525962"/>
          </a:xfrm>
        </p:spPr>
        <p:txBody>
          <a:bodyPr/>
          <a:lstStyle/>
          <a:p>
            <a:r>
              <a:rPr lang="it-IT" b="1" smtClean="0">
                <a:hlinkClick r:id="rId2" action="ppaction://hlinkfile"/>
              </a:rPr>
              <a:t>Certificato delle competenze di base</a:t>
            </a:r>
            <a:r>
              <a:rPr lang="it-IT" b="1" smtClean="0"/>
              <a:t> </a:t>
            </a:r>
            <a:r>
              <a:rPr lang="it-IT" smtClean="0"/>
              <a:t>del 2010</a:t>
            </a:r>
          </a:p>
          <a:p>
            <a:r>
              <a:rPr lang="it-IT" smtClean="0"/>
              <a:t>“una base comune”, alla quale si riferiscono gli ordinamenti del primo e del secondo ciclo</a:t>
            </a:r>
          </a:p>
          <a:p>
            <a:r>
              <a:rPr lang="it-IT" smtClean="0"/>
              <a:t>Continuità con </a:t>
            </a:r>
            <a:r>
              <a:rPr lang="it-IT" b="1" smtClean="0">
                <a:hlinkClick r:id="rId3" action="ppaction://hlinkfile"/>
              </a:rPr>
              <a:t>l’Allegato 2 del D.M. 139/2007</a:t>
            </a:r>
            <a:endParaRPr lang="it-IT" b="1" smtClean="0"/>
          </a:p>
          <a:p>
            <a:endParaRPr lang="it-IT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468313" y="549275"/>
            <a:ext cx="8351837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4400" b="1" i="1" dirty="0">
                <a:solidFill>
                  <a:srgbClr val="FF0000"/>
                </a:solidFill>
                <a:latin typeface="+mj-lt"/>
              </a:rPr>
              <a:t>Continuità con il 2° ciclo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smtClean="0">
                <a:solidFill>
                  <a:srgbClr val="FF0000"/>
                </a:solidFill>
              </a:rPr>
              <a:t>DPR 87-88-89/2010 </a:t>
            </a:r>
            <a:br>
              <a:rPr lang="it-IT" b="1" smtClean="0">
                <a:solidFill>
                  <a:srgbClr val="FF0000"/>
                </a:solidFill>
              </a:rPr>
            </a:br>
            <a:r>
              <a:rPr lang="it-IT" b="1" smtClean="0">
                <a:solidFill>
                  <a:srgbClr val="FF0000"/>
                </a:solidFill>
              </a:rPr>
              <a:t>tra continuità e discontinuità</a:t>
            </a:r>
          </a:p>
        </p:txBody>
      </p:sp>
      <p:sp>
        <p:nvSpPr>
          <p:cNvPr id="54275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mtClean="0"/>
              <a:t> </a:t>
            </a:r>
            <a:r>
              <a:rPr lang="it-IT" b="1" smtClean="0"/>
              <a:t>DPR 87 e 88 in linea con la scuola che promuove competenze </a:t>
            </a:r>
            <a:r>
              <a:rPr lang="it-IT" smtClean="0"/>
              <a:t>(insegnare per  sviluppare competenze, operare per progetti, valutare le competenze; legalità, cittadinanza e Costituzione)</a:t>
            </a:r>
          </a:p>
          <a:p>
            <a:r>
              <a:rPr lang="it-IT" b="1" smtClean="0"/>
              <a:t>Un  PECUP di alto profilo per i professionali e i tecnici</a:t>
            </a:r>
          </a:p>
          <a:p>
            <a:r>
              <a:rPr lang="it-IT" b="1" smtClean="0"/>
              <a:t>Il DPR 89 sembra scritto da un’altra mano…</a:t>
            </a:r>
          </a:p>
          <a:p>
            <a:pPr>
              <a:buFont typeface="Arial" charset="0"/>
              <a:buNone/>
            </a:pPr>
            <a:r>
              <a:rPr lang="it-IT" b="1" smtClean="0"/>
              <a:t>    forte approccio disciplinaristico.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olo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pPr eaLnBrk="1" hangingPunct="1"/>
            <a:r>
              <a:rPr lang="it-IT" b="1" smtClean="0">
                <a:solidFill>
                  <a:srgbClr val="0070C0"/>
                </a:solidFill>
              </a:rPr>
              <a:t>Alcune riflessioni critiche finali…</a:t>
            </a:r>
          </a:p>
        </p:txBody>
      </p:sp>
      <p:sp>
        <p:nvSpPr>
          <p:cNvPr id="55299" name="Segnaposto contenuto 2"/>
          <p:cNvSpPr>
            <a:spLocks noGrp="1"/>
          </p:cNvSpPr>
          <p:nvPr>
            <p:ph idx="1"/>
          </p:nvPr>
        </p:nvSpPr>
        <p:spPr>
          <a:xfrm>
            <a:off x="539750" y="1341438"/>
            <a:ext cx="8229600" cy="4525962"/>
          </a:xfrm>
        </p:spPr>
        <p:txBody>
          <a:bodyPr/>
          <a:lstStyle/>
          <a:p>
            <a:pPr algn="just" eaLnBrk="1" hangingPunct="1"/>
            <a:r>
              <a:rPr lang="it-IT" smtClean="0"/>
              <a:t>Si va verso una </a:t>
            </a:r>
            <a:r>
              <a:rPr lang="it-IT" b="1" smtClean="0"/>
              <a:t>continuità dell’impianto culturale.</a:t>
            </a:r>
          </a:p>
          <a:p>
            <a:pPr algn="just" eaLnBrk="1" hangingPunct="1"/>
            <a:r>
              <a:rPr lang="it-IT" b="1" smtClean="0"/>
              <a:t>Ma</a:t>
            </a:r>
            <a:r>
              <a:rPr lang="it-IT" smtClean="0"/>
              <a:t> permane una discontinuità tra DM 254 e </a:t>
            </a:r>
            <a:r>
              <a:rPr lang="it-IT" b="1" smtClean="0"/>
              <a:t>quadro ordinamentale </a:t>
            </a:r>
            <a:r>
              <a:rPr lang="it-IT" smtClean="0"/>
              <a:t>precedente (in vigore nella normativa e nella quotidianetà). </a:t>
            </a:r>
          </a:p>
          <a:p>
            <a:pPr algn="just" eaLnBrk="1" hangingPunct="1"/>
            <a:r>
              <a:rPr lang="it-IT" smtClean="0"/>
              <a:t>La scuola delle competenze rischia di restare sulla carta se non cambia il sistema organizzativo scolastico.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olo 1"/>
          <p:cNvSpPr>
            <a:spLocks noGrp="1"/>
          </p:cNvSpPr>
          <p:nvPr>
            <p:ph idx="1"/>
          </p:nvPr>
        </p:nvSpPr>
        <p:spPr>
          <a:xfrm>
            <a:off x="468313" y="476250"/>
            <a:ext cx="8229600" cy="5761038"/>
          </a:xfrm>
        </p:spPr>
        <p:txBody>
          <a:bodyPr>
            <a:normAutofit lnSpcReduction="10000"/>
          </a:bodyPr>
          <a:lstStyle/>
          <a:p>
            <a:pPr algn="just" eaLnBrk="1" hangingPunct="1"/>
            <a:endParaRPr lang="it-IT" smtClean="0"/>
          </a:p>
          <a:p>
            <a:pPr algn="just" eaLnBrk="1" hangingPunct="1"/>
            <a:endParaRPr lang="it-IT" smtClean="0"/>
          </a:p>
          <a:p>
            <a:pPr algn="just" eaLnBrk="1" hangingPunct="1"/>
            <a:endParaRPr lang="it-IT" smtClean="0"/>
          </a:p>
          <a:p>
            <a:pPr algn="just" eaLnBrk="1" hangingPunct="1"/>
            <a:r>
              <a:rPr lang="it-IT" smtClean="0"/>
              <a:t>Le scelte innovative sul piano della progettazione, gestione e valutazione didattica richiedono  altrettanto sul piano del sistema organizzativo scolastico,</a:t>
            </a:r>
          </a:p>
          <a:p>
            <a:pPr algn="just" eaLnBrk="1" hangingPunct="1"/>
            <a:r>
              <a:rPr lang="it-IT" smtClean="0"/>
              <a:t>che è ancora in attesa di una riforma organica e coerente:</a:t>
            </a:r>
          </a:p>
          <a:p>
            <a:pPr algn="just" eaLnBrk="1" hangingPunct="1">
              <a:buFont typeface="Arial" charset="0"/>
              <a:buNone/>
            </a:pPr>
            <a:r>
              <a:rPr lang="it-IT" smtClean="0"/>
              <a:t>  - di un 1° ciclo, veramente unificato;</a:t>
            </a:r>
          </a:p>
          <a:p>
            <a:pPr algn="just" eaLnBrk="1" hangingPunct="1">
              <a:buFont typeface="Arial" charset="0"/>
              <a:buNone/>
            </a:pPr>
            <a:r>
              <a:rPr lang="it-IT" smtClean="0"/>
              <a:t>  - di un 2° ciclo incompiuto</a:t>
            </a:r>
          </a:p>
          <a:p>
            <a:pPr algn="just" eaLnBrk="1" hangingPunct="1">
              <a:buFont typeface="Arial" charset="0"/>
              <a:buNone/>
            </a:pPr>
            <a:endParaRPr lang="it-IT" smtClean="0"/>
          </a:p>
        </p:txBody>
      </p:sp>
      <p:sp>
        <p:nvSpPr>
          <p:cNvPr id="3" name="Rettangolo 2"/>
          <p:cNvSpPr/>
          <p:nvPr/>
        </p:nvSpPr>
        <p:spPr>
          <a:xfrm>
            <a:off x="395288" y="333375"/>
            <a:ext cx="8497887" cy="2554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 typeface="Arial" pitchFamily="34" charset="0"/>
              <a:buChar char="•"/>
              <a:defRPr/>
            </a:pPr>
            <a:r>
              <a:rPr lang="it-IT" sz="3200" dirty="0">
                <a:latin typeface="+mn-lt"/>
              </a:rPr>
              <a:t>  Rendere effettiva l’autonomia didattica e</a:t>
            </a:r>
          </a:p>
          <a:p>
            <a:pPr algn="just">
              <a:defRPr/>
            </a:pPr>
            <a:r>
              <a:rPr lang="it-IT" sz="3200" dirty="0">
                <a:latin typeface="+mn-lt"/>
              </a:rPr>
              <a:t>   organizzativa delle scuole, liberandola dai vincoli</a:t>
            </a:r>
          </a:p>
          <a:p>
            <a:pPr algn="just">
              <a:defRPr/>
            </a:pPr>
            <a:r>
              <a:rPr lang="it-IT" sz="3200" dirty="0">
                <a:latin typeface="+mn-lt"/>
              </a:rPr>
              <a:t>   del sistema centrale di reclutamento e di</a:t>
            </a:r>
          </a:p>
          <a:p>
            <a:pPr algn="just">
              <a:defRPr/>
            </a:pPr>
            <a:r>
              <a:rPr lang="it-IT" sz="3200" dirty="0">
                <a:latin typeface="+mn-lt"/>
              </a:rPr>
              <a:t>   assegnazione dell’organico.</a:t>
            </a:r>
          </a:p>
          <a:p>
            <a:pPr algn="just">
              <a:defRPr/>
            </a:pPr>
            <a:r>
              <a:rPr lang="it-IT" sz="3200" dirty="0">
                <a:latin typeface="+mn-lt"/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egnaposto contenuto 2"/>
          <p:cNvSpPr>
            <a:spLocks noGrp="1"/>
          </p:cNvSpPr>
          <p:nvPr>
            <p:ph idx="1"/>
          </p:nvPr>
        </p:nvSpPr>
        <p:spPr>
          <a:xfrm>
            <a:off x="468313" y="404813"/>
            <a:ext cx="8229600" cy="4525962"/>
          </a:xfrm>
        </p:spPr>
        <p:txBody>
          <a:bodyPr>
            <a:normAutofit fontScale="92500" lnSpcReduction="10000"/>
          </a:bodyPr>
          <a:lstStyle/>
          <a:p>
            <a:r>
              <a:rPr lang="it-IT" smtClean="0"/>
              <a:t>Fenomeni di retroazione negativa: </a:t>
            </a:r>
            <a:r>
              <a:rPr lang="it-IT" i="1" smtClean="0"/>
              <a:t>segnali di un processo di disciplinarizzazione nella primaria…</a:t>
            </a:r>
            <a:endParaRPr lang="it-IT" smtClean="0"/>
          </a:p>
          <a:p>
            <a:r>
              <a:rPr lang="it-IT" smtClean="0"/>
              <a:t>Attivare </a:t>
            </a:r>
            <a:r>
              <a:rPr lang="it-IT" i="1" smtClean="0"/>
              <a:t>processi di proiezione virtuosa sugli ordinamenti successivi.</a:t>
            </a:r>
          </a:p>
          <a:p>
            <a:r>
              <a:rPr lang="it-IT" smtClean="0"/>
              <a:t>Come integrare i Piani di studio del triennio della secondaria di 2° grado con quelli del biennio e in generale con l’impianto formativo e culturale della scuola delle competenze?</a:t>
            </a:r>
          </a:p>
          <a:p>
            <a:r>
              <a:rPr lang="it-IT" i="1" smtClean="0"/>
              <a:t>L’Esame di maturità:  esito coerente di un curricolo formativo unitario?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910</Words>
  <Application>Microsoft Office PowerPoint</Application>
  <PresentationFormat>Presentazione su schermo (4:3)</PresentationFormat>
  <Paragraphs>119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Tema di Office</vt:lpstr>
      <vt:lpstr>Il CURRICOLO per COMPETENZE</vt:lpstr>
      <vt:lpstr>Obiettivi:  -  confronto e scambio fra le esperienze di ricerca-azione sviluppate dalle scuole, in rete o autonomamente, nei processi legati al Curricolo per competenze; -  promozione di una cultura della documentazione significativa e generativa.   </vt:lpstr>
      <vt:lpstr>Raccolta della documentazione e delle presentazioni  sulla piattaforma www.lecito.org </vt:lpstr>
      <vt:lpstr>Diapositiva 4</vt:lpstr>
      <vt:lpstr>Certificare le competenze DL 13/2013.</vt:lpstr>
      <vt:lpstr>Diapositiva 6</vt:lpstr>
      <vt:lpstr>CM 13/02/2015 finalmente dopo 16 anni…</vt:lpstr>
      <vt:lpstr>Linee guida per la certificazione delle competenze nel 1° ciclo</vt:lpstr>
      <vt:lpstr>Diapositiva 9</vt:lpstr>
      <vt:lpstr>Diapositiva 10</vt:lpstr>
      <vt:lpstr>Indicazioni per la certificazione competenze all’assolvimento dell’obbligo D.M. 9/2010</vt:lpstr>
      <vt:lpstr>DPR 87-88-89/2010  tra continuità e discontinuità</vt:lpstr>
      <vt:lpstr>Alcune riflessioni critiche finali…</vt:lpstr>
      <vt:lpstr>Diapositiva 14</vt:lpstr>
      <vt:lpstr>Diapositiva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utente</cp:lastModifiedBy>
  <cp:revision>3</cp:revision>
  <dcterms:created xsi:type="dcterms:W3CDTF">2015-04-27T12:08:08Z</dcterms:created>
  <dcterms:modified xsi:type="dcterms:W3CDTF">2015-04-28T11:18:31Z</dcterms:modified>
</cp:coreProperties>
</file>